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79" r:id="rId12"/>
    <p:sldId id="280" r:id="rId13"/>
    <p:sldId id="266" r:id="rId14"/>
    <p:sldId id="278" r:id="rId15"/>
    <p:sldId id="276" r:id="rId16"/>
    <p:sldId id="267" r:id="rId17"/>
    <p:sldId id="268" r:id="rId18"/>
    <p:sldId id="275" r:id="rId19"/>
    <p:sldId id="269" r:id="rId20"/>
    <p:sldId id="270" r:id="rId21"/>
    <p:sldId id="271" r:id="rId22"/>
    <p:sldId id="272" r:id="rId23"/>
    <p:sldId id="273" r:id="rId24"/>
    <p:sldId id="277" r:id="rId25"/>
    <p:sldId id="274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87" d="100"/>
          <a:sy n="87" d="100"/>
        </p:scale>
        <p:origin x="11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530BE-C1FD-4009-AB14-74C643D41A2A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AE254-77D7-488A-ACC8-50072CE1EA6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13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AE254-77D7-488A-ACC8-50072CE1EA6A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38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0ACED8-3EAC-4DC7-847B-89C16261C00B}" type="datetimeFigureOut">
              <a:rPr lang="pt-BR" smtClean="0"/>
              <a:pPr/>
              <a:t>02/06/2017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4A1375-5A5C-4162-BA53-48022A40266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ratamento termic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10357123" cy="6906563"/>
          </a:xfrm>
          <a:prstGeom prst="rect">
            <a:avLst/>
          </a:prstGeom>
          <a:effectLst>
            <a:outerShdw blurRad="1016000" dist="990600" dir="5400000" algn="ctr" rotWithShape="0">
              <a:srgbClr val="000000">
                <a:alpha val="1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28604"/>
            <a:ext cx="7406640" cy="972118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Tratamento Térmico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5143512"/>
            <a:ext cx="3143272" cy="1015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Alunos: </a:t>
            </a:r>
          </a:p>
          <a:p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Alexssander Marzzona</a:t>
            </a:r>
          </a:p>
          <a:p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André de Souza Vicente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9512" y="4509120"/>
            <a:ext cx="5904656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450912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Introdução à Engenharia Mecânica – UFSC – 2017-1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err="1">
                <a:latin typeface="Arial" pitchFamily="34" charset="0"/>
                <a:cs typeface="Arial" pitchFamily="34" charset="0"/>
              </a:rPr>
              <a:t>Revenido</a:t>
            </a:r>
            <a:r>
              <a:rPr lang="pt-BR" sz="5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5720" y="1643050"/>
            <a:ext cx="621510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Corrige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dureza excessiva</a:t>
            </a:r>
          </a:p>
          <a:p>
            <a:pPr>
              <a:buFont typeface="Arial" pitchFamily="34" charset="0"/>
              <a:buChar char="•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Alivia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ou elimina tensões internas</a:t>
            </a:r>
          </a:p>
          <a:p>
            <a:pPr>
              <a:buFont typeface="Arial" pitchFamily="34" charset="0"/>
              <a:buChar char="•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Melhora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ductibilidade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5720" y="450057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Sempre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associado a tempera, pois ela elimina a tensão do aço. </a:t>
            </a:r>
          </a:p>
          <a:p>
            <a:pPr>
              <a:buFont typeface="Arial" pitchFamily="34" charset="0"/>
              <a:buChar char="•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Formando </a:t>
            </a:r>
            <a:r>
              <a:rPr lang="pt-BR" sz="2000" b="1" u="sng" dirty="0" err="1">
                <a:latin typeface="Arial" pitchFamily="34" charset="0"/>
                <a:cs typeface="Arial" pitchFamily="34" charset="0"/>
              </a:rPr>
              <a:t>martensita</a:t>
            </a:r>
            <a:r>
              <a:rPr lang="pt-BR" sz="2000" b="1" u="sng" dirty="0">
                <a:latin typeface="Arial" pitchFamily="34" charset="0"/>
                <a:cs typeface="Arial" pitchFamily="34" charset="0"/>
              </a:rPr>
              <a:t> revenida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rtenc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786578" y="6143644"/>
            <a:ext cx="171451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dobe Heiti Std R" pitchFamily="34" charset="-128"/>
                <a:ea typeface="Adobe Heiti Std R" pitchFamily="34" charset="-128"/>
              </a:rPr>
              <a:t>MARTENSITA</a:t>
            </a:r>
            <a:r>
              <a:rPr lang="pt-BR" dirty="0" smtClean="0">
                <a:latin typeface="Agency FB" pitchFamily="34" charset="0"/>
              </a:rPr>
              <a:t> </a:t>
            </a:r>
            <a:endParaRPr lang="pt-B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rtencita reven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786578" y="6143644"/>
            <a:ext cx="171451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dobe Heiti Std R" pitchFamily="34" charset="-128"/>
                <a:ea typeface="Adobe Heiti Std R" pitchFamily="34" charset="-128"/>
              </a:rPr>
              <a:t>MARTENSITA </a:t>
            </a:r>
            <a:r>
              <a:rPr lang="pt-BR" b="1" dirty="0" smtClean="0">
                <a:latin typeface="Adobe Heiti Std R" pitchFamily="34" charset="-128"/>
                <a:ea typeface="Adobe Heiti Std R" pitchFamily="34" charset="-128"/>
              </a:rPr>
              <a:t>REVENIDA</a:t>
            </a:r>
            <a:r>
              <a:rPr lang="pt-BR" dirty="0" smtClean="0">
                <a:latin typeface="Agency FB" pitchFamily="34" charset="0"/>
              </a:rPr>
              <a:t> </a:t>
            </a:r>
            <a:endParaRPr lang="pt-B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1928794" y="4143380"/>
            <a:ext cx="3214710" cy="3571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itchFamily="34" charset="0"/>
                <a:cs typeface="Arial" pitchFamily="34" charset="0"/>
              </a:rPr>
              <a:t>Isotérmicos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4348" y="1285860"/>
            <a:ext cx="74295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3600" b="1" u="sng" dirty="0" err="1">
                <a:latin typeface="Arial" pitchFamily="34" charset="0"/>
                <a:cs typeface="Arial" pitchFamily="34" charset="0"/>
              </a:rPr>
              <a:t>Austêmpera</a:t>
            </a:r>
            <a:r>
              <a:rPr lang="pt-BR" sz="3600" b="1" u="sng" dirty="0">
                <a:latin typeface="Arial" pitchFamily="34" charset="0"/>
                <a:cs typeface="Arial" pitchFamily="34" charset="0"/>
              </a:rPr>
              <a:t>:  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Substitui e é superior a têmpera +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revenido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2928934"/>
            <a:ext cx="8429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Aproveita as transformações da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austenita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que ocorre a temperatura                constante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AUSTENITA       BAINITA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(resfriamento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ar)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643306" y="4214818"/>
            <a:ext cx="285752" cy="21431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928794" y="92867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(São dois tipos: </a:t>
            </a:r>
            <a:r>
              <a:rPr lang="pt-BR" dirty="0" err="1"/>
              <a:t>austêmpera</a:t>
            </a:r>
            <a:r>
              <a:rPr lang="pt-BR" dirty="0"/>
              <a:t> e </a:t>
            </a:r>
            <a:r>
              <a:rPr lang="pt-BR" dirty="0" err="1"/>
              <a:t>martêmpera</a:t>
            </a:r>
            <a:r>
              <a:rPr lang="pt-BR" dirty="0"/>
              <a:t>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42910" y="492919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Não necessita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têmpera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mais dúctil;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Poupa tempo;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aini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54964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786578" y="6143644"/>
            <a:ext cx="135732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dobe Heiti Std R" pitchFamily="34" charset="-128"/>
                <a:ea typeface="Adobe Heiti Std R" pitchFamily="34" charset="-128"/>
              </a:rPr>
              <a:t>BAUXITA</a:t>
            </a:r>
            <a:r>
              <a:rPr lang="pt-BR" dirty="0" smtClean="0">
                <a:latin typeface="Agency FB" pitchFamily="34" charset="0"/>
              </a:rPr>
              <a:t> </a:t>
            </a:r>
            <a:endParaRPr lang="pt-BR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rtencita reven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643437" cy="3428999"/>
          </a:xfrm>
          <a:prstGeom prst="rect">
            <a:avLst/>
          </a:prstGeom>
        </p:spPr>
      </p:pic>
      <p:pic>
        <p:nvPicPr>
          <p:cNvPr id="3" name="Imagem 2" descr="baini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822" y="3429000"/>
            <a:ext cx="4727482" cy="3429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57752" y="214290"/>
            <a:ext cx="42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itchFamily="34" charset="0"/>
                <a:cs typeface="Arial" pitchFamily="34" charset="0"/>
              </a:rPr>
              <a:t>Estruturas parecidas</a:t>
            </a:r>
          </a:p>
        </p:txBody>
      </p:sp>
      <p:sp>
        <p:nvSpPr>
          <p:cNvPr id="5" name="Seta para a direita 4"/>
          <p:cNvSpPr/>
          <p:nvPr/>
        </p:nvSpPr>
        <p:spPr>
          <a:xfrm flipH="1">
            <a:off x="5286380" y="1285860"/>
            <a:ext cx="3286148" cy="1214446"/>
          </a:xfrm>
          <a:prstGeom prst="rightArrow">
            <a:avLst>
              <a:gd name="adj1" fmla="val 62343"/>
              <a:gd name="adj2" fmla="val 5864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Martensita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revenida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(tempera+</a:t>
            </a:r>
            <a:r>
              <a:rPr lang="pt-B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revenimento</a:t>
            </a:r>
            <a:r>
              <a:rPr lang="pt-BR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928662" y="4572008"/>
            <a:ext cx="3000396" cy="1571636"/>
          </a:xfrm>
          <a:prstGeom prst="rightArrow">
            <a:avLst>
              <a:gd name="adj1" fmla="val 4237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Bainita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austêmpera</a:t>
            </a: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1500166" y="5500702"/>
            <a:ext cx="6143668" cy="571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err="1">
                <a:latin typeface="Arial" pitchFamily="34" charset="0"/>
                <a:cs typeface="Arial" pitchFamily="34" charset="0"/>
              </a:rPr>
              <a:t>Martêmpera</a:t>
            </a:r>
            <a:endParaRPr lang="pt-B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285860"/>
            <a:ext cx="9572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Substitui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tempera + revenido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tensões resultantes são facilmente eliminadas 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Impede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empenamento 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aço liga, onde a tempera normal pode ter a possibilidade de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empenamento. 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Depois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dela é necessário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revenimento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diferença da tempera é o fato de esfriar antes de ser jogada em líquido.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5721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>
                <a:latin typeface="Arial" pitchFamily="34" charset="0"/>
                <a:cs typeface="Arial" pitchFamily="34" charset="0"/>
              </a:rPr>
              <a:t>Austenita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+ resfriamento brusco          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Martensita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5643570" y="5643578"/>
            <a:ext cx="500066" cy="28575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628652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err="1">
                <a:latin typeface="Arial" pitchFamily="34" charset="0"/>
                <a:cs typeface="Arial" pitchFamily="34" charset="0"/>
              </a:rPr>
              <a:t>Obs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: A </a:t>
            </a:r>
            <a:r>
              <a:rPr lang="pt-BR" b="1" i="1" dirty="0" err="1">
                <a:latin typeface="Arial" pitchFamily="34" charset="0"/>
                <a:cs typeface="Arial" pitchFamily="34" charset="0"/>
              </a:rPr>
              <a:t>martensita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 é a mesma da têmpera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itchFamily="34" charset="0"/>
                <a:cs typeface="Arial" pitchFamily="34" charset="0"/>
              </a:rPr>
              <a:t>Endurecimento por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precipitação (Envelhecimento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4282" y="1214422"/>
            <a:ext cx="89297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Aplicados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em ligas não ferrosas;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Triplica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resistência mecânica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Formação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precipitados que impedem o movimento de deslocamento da estrutura cristalina;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4" name="Imagem 3" descr="precipitaçã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05" y="3000372"/>
            <a:ext cx="8616521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ecipitaçã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429552" cy="6862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itchFamily="34" charset="0"/>
                <a:cs typeface="Arial" pitchFamily="34" charset="0"/>
              </a:rPr>
              <a:t>Tratamento Termoquímicos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4282" y="1357298"/>
            <a:ext cx="8929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Em geral o tratamento térmico altera apenas a estrutura dos metais, nesse caso ocorre mudança parcial da composição química;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Há 4 tipos: 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Cementação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Nitretação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Cianetação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endParaRPr lang="pt-BR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Carbonitratação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ou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Cianetação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a gás;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285728"/>
            <a:ext cx="81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Primeiramente alguns conceitos importantes: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00100" y="1964353"/>
            <a:ext cx="7429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Dureza</a:t>
            </a:r>
          </a:p>
          <a:p>
            <a:pPr algn="ctr"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Elasticidade </a:t>
            </a:r>
          </a:p>
          <a:p>
            <a:pPr algn="ctr"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Resistência mecânica</a:t>
            </a:r>
          </a:p>
          <a:p>
            <a:pPr algn="ctr"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Resistência  à tração </a:t>
            </a:r>
          </a:p>
          <a:p>
            <a:pPr algn="ctr"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err="1">
                <a:latin typeface="Arial" pitchFamily="34" charset="0"/>
                <a:cs typeface="Arial" pitchFamily="34" charset="0"/>
              </a:rPr>
              <a:t>Ductibilidade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sz="5400" b="1" dirty="0" err="1">
                <a:latin typeface="Arial" pitchFamily="34" charset="0"/>
                <a:cs typeface="Arial" pitchFamily="34" charset="0"/>
              </a:rPr>
              <a:t>Cementação</a:t>
            </a:r>
            <a:endParaRPr lang="pt-B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8596" y="435769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Peças em atmosfera rica em CO.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No final a peça será temperada</a:t>
            </a:r>
            <a:r>
              <a:rPr lang="pt-BR" dirty="0"/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5720" y="1285860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Enriquecimento superficial de carbono de peças de aço de baixo carbono.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Acima da temperatura crítica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Muitas peças de mecânica necessitam ter elevada dureza externa para resistirem ao desgaste; entretanto, internamente precisam permanecer “moles”, para suportarem solavancos.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err="1">
                <a:latin typeface="Arial" pitchFamily="34" charset="0"/>
                <a:cs typeface="Arial" pitchFamily="34" charset="0"/>
              </a:rPr>
              <a:t>Nitretação</a:t>
            </a:r>
            <a:r>
              <a:rPr lang="pt-BR" sz="5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128586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- Semelhante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 cementação;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- 500ºC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525ºC em atmosfera rica em Nitrogênio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- Abaixo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temperatura crítica;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Obtém-se uma fina camada, extremamente dura,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não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havendo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necessidade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se temperar a peça.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err="1">
                <a:latin typeface="Arial" pitchFamily="34" charset="0"/>
                <a:cs typeface="Arial" pitchFamily="34" charset="0"/>
              </a:rPr>
              <a:t>Cianetação</a:t>
            </a:r>
            <a:endParaRPr lang="pt-B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58" y="1285860"/>
            <a:ext cx="7000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Introdução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simultânea de C e N na superfície do aço;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Feita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banhos de sal;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Acima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temperatura crítica e é necessário uma têmpera posterior;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5720" y="3571876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Carbonitretação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ou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cianetação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a gás : 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Igual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cianetação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mas é feita em atmosfera gasosa.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Arial" pitchFamily="34" charset="0"/>
                <a:cs typeface="Arial" pitchFamily="34" charset="0"/>
              </a:rPr>
              <a:t>Práticas dos tratamento térmicos</a:t>
            </a:r>
            <a:r>
              <a:rPr lang="pt-BR" dirty="0"/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8596" y="785794"/>
            <a:ext cx="80318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equipamento mais importante é o forno de aquecimento;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Pode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ser classificado de acordo: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USO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recozimento, têmpera, revenido,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etc.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TIPO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SERVIÇO: 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Intermitente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&gt; peças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carregadas, aquecidas e depois tiradas para um outro ciclo de peças</a:t>
            </a:r>
          </a:p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Contínuo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&gt;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Operam em condições de temperatura permanente;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FONTE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ENERGIA: Elétrico, combustão (Coque, carvão de madeira, óleo combustível, gás natural e gás de gerador)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Mais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comuns: a óleo, a gás ou por eletricidade;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MEIO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AQUECIMENTO: Ar, atmosfera protetora, sais fundidos;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BAAABOXwAG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104762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itchFamily="34" charset="0"/>
                <a:cs typeface="Arial" pitchFamily="34" charset="0"/>
              </a:rPr>
              <a:t>Referências: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785794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u="sng" dirty="0"/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http://www.pmt.usp.br/pmt2402/TRATAMENTO%20T%C3%89RMICO%20DE%20A%C3%87OS.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pdf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http://www.spectru.com.br/Metalurgia/diversos/tratamento.pdf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http://tratamentotermico.com/index-2.html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http://www.cimm.com.br/portal/material_didatico/6442-objetivos-do-tratamento-termico-dos-acos#.WR96rbpFyUk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http://tratamentotermico.com/revenimento.html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https://www.youtube.com/watch?v=dBjwz15UVDU&amp;t=343s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http://estudio01.proj.ufsm.br/cadernos/ifpa/tecnico_metalurgica/tratamento_termico.pdf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http://www.inda.org.br/tratamento.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php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http://www.durferrit.com.br/produtos_tempera.asp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dirty="0" smtClean="0"/>
              <a:t> http</a:t>
            </a:r>
            <a:r>
              <a:rPr lang="pt-BR" sz="2000" b="1" dirty="0"/>
              <a:t>://www.nepet.ufsc.br/introducao/seminarios.php?p=20162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596" y="571480"/>
            <a:ext cx="835821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Um ciclo de aquecimento e resfriamento realizado em material com o objetivo de alterar uma ou mais propriedades física, químicas ou mecânicas.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348" y="535782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O tratamento térmico auxilia em processos de manufatura ou melhora do desempenho de produtos.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5720" y="1928802"/>
            <a:ext cx="9144000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Remoção de tensões internas.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Aumento ou diminuição da dureza.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Aumento da resistência mecânica.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Melhoria da ductilidade.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Melhoria da resistência ao desgaste.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Melhoria da resistência à corrosão.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Melhoria da resistência ao calor.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Melhoria das propriedades elétricas e magnéticas.</a:t>
            </a:r>
          </a:p>
          <a:p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Melhoria da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usinabilidade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20963" y="42860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4800" b="1" u="sng" dirty="0">
                <a:latin typeface="Arial" pitchFamily="34" charset="0"/>
                <a:cs typeface="Arial" pitchFamily="34" charset="0"/>
              </a:rPr>
              <a:t>Histórico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2910" y="535782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FERRO + CALOR </a:t>
            </a:r>
            <a:r>
              <a:rPr lang="pt-BR" b="1" dirty="0">
                <a:sym typeface="Wingdings" pitchFamily="2" charset="2"/>
              </a:rPr>
              <a:t> REESFRIAMENTO EM </a:t>
            </a:r>
            <a:r>
              <a:rPr lang="pt-BR" b="1" dirty="0" smtClean="0">
                <a:sym typeface="Wingdings" pitchFamily="2" charset="2"/>
              </a:rPr>
              <a:t>SALMOURA (ÁGUA </a:t>
            </a:r>
            <a:r>
              <a:rPr lang="pt-BR" b="1" dirty="0">
                <a:sym typeface="Wingdings" pitchFamily="2" charset="2"/>
              </a:rPr>
              <a:t>+ SAL)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00496" y="264318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Resistência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 dureza;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071934" y="1785926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- Romanos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55 a.C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" name="Imagem 7" descr="imperador.jpg"/>
          <p:cNvPicPr>
            <a:picLocks noChangeAspect="1"/>
          </p:cNvPicPr>
          <p:nvPr/>
        </p:nvPicPr>
        <p:blipFill>
          <a:blip r:embed="rId2"/>
          <a:srcRect l="13750" r="15000" b="-1"/>
          <a:stretch>
            <a:fillRect/>
          </a:stretch>
        </p:blipFill>
        <p:spPr>
          <a:xfrm>
            <a:off x="214282" y="714356"/>
            <a:ext cx="4071966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etapas do tratame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406711"/>
            <a:ext cx="7215238" cy="345128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21429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Fatores que influenciam: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4348" y="1214422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itchFamily="34" charset="0"/>
                <a:cs typeface="Arial" pitchFamily="34" charset="0"/>
              </a:rPr>
              <a:t>1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aquecimento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2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manutenção da temperatura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3 – resfriamento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4 –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ambiente de aquecimento e resfriamento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5 – v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aria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de cada material e as características desejadas;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4.jpg"/>
          <p:cNvPicPr>
            <a:picLocks noChangeAspect="1"/>
          </p:cNvPicPr>
          <p:nvPr/>
        </p:nvPicPr>
        <p:blipFill>
          <a:blip r:embed="rId2">
            <a:lum bright="27000" contrast="20000"/>
          </a:blip>
          <a:stretch>
            <a:fillRect/>
          </a:stretch>
        </p:blipFill>
        <p:spPr>
          <a:xfrm>
            <a:off x="0" y="-30952"/>
            <a:ext cx="9572660" cy="6888952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-857288" y="2857496"/>
            <a:ext cx="11215766" cy="78581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278605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rial" pitchFamily="34" charset="0"/>
                <a:cs typeface="Arial" pitchFamily="34" charset="0"/>
              </a:rPr>
              <a:t>TIPOS DE TRATAMENTO</a:t>
            </a:r>
          </a:p>
          <a:p>
            <a:endParaRPr lang="pt-BR" sz="54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29256" y="1571612"/>
            <a:ext cx="3714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 smtClean="0"/>
              <a:t>- Elimina </a:t>
            </a:r>
            <a:r>
              <a:rPr lang="pt-BR" dirty="0"/>
              <a:t>a dureza de uma peça temperada.</a:t>
            </a:r>
          </a:p>
          <a:p>
            <a:endParaRPr lang="pt-BR" dirty="0"/>
          </a:p>
          <a:p>
            <a:r>
              <a:rPr lang="pt-BR" dirty="0" smtClean="0"/>
              <a:t>- Normaliza </a:t>
            </a:r>
            <a:r>
              <a:rPr lang="pt-BR" dirty="0"/>
              <a:t>a estrutura de um material.</a:t>
            </a:r>
          </a:p>
          <a:p>
            <a:endParaRPr lang="pt-BR" dirty="0"/>
          </a:p>
          <a:p>
            <a:r>
              <a:rPr lang="pt-BR" dirty="0" smtClean="0"/>
              <a:t>- Temperatura </a:t>
            </a:r>
            <a:r>
              <a:rPr lang="pt-BR" dirty="0"/>
              <a:t>baixa: 500°C a 900°C;</a:t>
            </a:r>
          </a:p>
          <a:p>
            <a:endParaRPr lang="pt-BR" dirty="0"/>
          </a:p>
          <a:p>
            <a:r>
              <a:rPr lang="pt-BR" dirty="0" smtClean="0"/>
              <a:t>- Resfriamento </a:t>
            </a:r>
            <a:r>
              <a:rPr lang="pt-BR" dirty="0"/>
              <a:t>lento </a:t>
            </a:r>
            <a:r>
              <a:rPr lang="pt-BR" dirty="0" smtClean="0"/>
              <a:t>(no </a:t>
            </a:r>
            <a:r>
              <a:rPr lang="pt-BR" dirty="0"/>
              <a:t>forno, temperatura ambiente, ou em caixas)</a:t>
            </a:r>
          </a:p>
          <a:p>
            <a:endParaRPr lang="pt-BR" dirty="0"/>
          </a:p>
        </p:txBody>
      </p:sp>
      <p:pic>
        <p:nvPicPr>
          <p:cNvPr id="3" name="Imagem 2" descr="recozimen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4714908" cy="374245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071538" y="214290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itchFamily="34" charset="0"/>
                <a:cs typeface="Arial" pitchFamily="34" charset="0"/>
              </a:rPr>
              <a:t>Recozimento: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3857620" y="5214950"/>
            <a:ext cx="3929090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357290" y="142852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itchFamily="34" charset="0"/>
                <a:cs typeface="Arial" pitchFamily="34" charset="0"/>
              </a:rPr>
              <a:t>Normalização: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3571876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            Variação temperatura: 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Austenita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         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Perlita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000" b="1" dirty="0" err="1">
                <a:latin typeface="Arial" pitchFamily="34" charset="0"/>
                <a:cs typeface="Arial" pitchFamily="34" charset="0"/>
              </a:rPr>
              <a:t>Ferrita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2844" y="1714488"/>
            <a:ext cx="59293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Diminui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granulação do aço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Facilita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usinagem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Refina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estrutura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Aquecimento acima da zona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crítica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Resfriamento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é lento. </a:t>
            </a:r>
          </a:p>
          <a:p>
            <a:pPr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7" name="Imagem 6" descr="Normalização---TRAT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285859"/>
            <a:ext cx="4714876" cy="3536157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5214942" y="5429264"/>
            <a:ext cx="428628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14414" y="0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itchFamily="34" charset="0"/>
                <a:cs typeface="Arial" pitchFamily="34" charset="0"/>
              </a:rPr>
              <a:t>Têmpera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7158" y="5072074"/>
            <a:ext cx="85725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Aumento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considerável da dureza do aço.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Aumento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da fragilidade em virtude do aumento de dureza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	(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O aço torna-se muito quebradiço).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Resistência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à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tração e ao desgaste;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1472" y="1285860"/>
            <a:ext cx="38576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Aquecimento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semelhante ao recozimento e normalização, mas o resfriamento é muito rápido (líquido);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Reduz-se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 fragilidade de um aço temperado com um outro tratamento térmico denominado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revenimento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  <p:pic>
        <p:nvPicPr>
          <p:cNvPr id="5" name="Imagem 4" descr="temp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214290"/>
            <a:ext cx="3929090" cy="471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1424</TotalTime>
  <Words>843</Words>
  <Application>Microsoft Office PowerPoint</Application>
  <PresentationFormat>Apresentação na tela (4:3)</PresentationFormat>
  <Paragraphs>200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Adobe Heiti Std R</vt:lpstr>
      <vt:lpstr>Agency FB</vt:lpstr>
      <vt:lpstr>Arial</vt:lpstr>
      <vt:lpstr>Calibri</vt:lpstr>
      <vt:lpstr>Franklin Gothic Book</vt:lpstr>
      <vt:lpstr>Franklin Gothic Medium</vt:lpstr>
      <vt:lpstr>Wingdings</vt:lpstr>
      <vt:lpstr>Wingdings 2</vt:lpstr>
      <vt:lpstr>Viagem</vt:lpstr>
      <vt:lpstr>Tratamento Térmico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 Térmico</dc:title>
  <dc:creator>Alexssander Marzzona Fernandes Martins</dc:creator>
  <cp:lastModifiedBy>Nepet</cp:lastModifiedBy>
  <cp:revision>47</cp:revision>
  <dcterms:created xsi:type="dcterms:W3CDTF">2017-05-24T16:46:39Z</dcterms:created>
  <dcterms:modified xsi:type="dcterms:W3CDTF">2017-06-02T11:28:07Z</dcterms:modified>
</cp:coreProperties>
</file>